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8" r:id="rId5"/>
    <p:sldId id="277" r:id="rId6"/>
    <p:sldId id="258" r:id="rId7"/>
    <p:sldId id="276" r:id="rId8"/>
    <p:sldId id="259" r:id="rId9"/>
    <p:sldId id="260" r:id="rId10"/>
    <p:sldId id="261" r:id="rId11"/>
    <p:sldId id="262" r:id="rId12"/>
    <p:sldId id="263" r:id="rId13"/>
    <p:sldId id="265" r:id="rId14"/>
    <p:sldId id="267" r:id="rId15"/>
    <p:sldId id="280" r:id="rId16"/>
    <p:sldId id="274" r:id="rId17"/>
    <p:sldId id="275" r:id="rId18"/>
    <p:sldId id="281" r:id="rId19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50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8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955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3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1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2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50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337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385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867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02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9C70-C1F6-4F0C-B5A0-1518D7E37B85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8B71-906E-435A-9668-DE6C394E26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74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4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0.jpe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3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6.jpeg" Type="http://schemas.openxmlformats.org/officeDocument/2006/relationships/image"/><Relationship Id="rId4" Target="../media/hdphoto1.wdp" Type="http://schemas.microsoft.com/office/2007/relationships/hdphoto"/></Relationships>
</file>

<file path=ppt/slides/_rels/slide14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9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1.jpeg" Type="http://schemas.openxmlformats.org/officeDocument/2006/relationships/image"/><Relationship Id="rId4" Target="../media/image60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63.jpeg" Type="http://schemas.openxmlformats.org/officeDocument/2006/relationships/image"/><Relationship Id="rId7" Target="../media/image65.jpeg" Type="http://schemas.openxmlformats.org/officeDocument/2006/relationships/image"/><Relationship Id="rId2" Target="../media/image6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3.wdp" Type="http://schemas.microsoft.com/office/2007/relationships/hdphoto"/><Relationship Id="rId5" Target="../media/image64.jpeg" Type="http://schemas.openxmlformats.org/officeDocument/2006/relationships/image"/><Relationship Id="rId4" Target="../media/hdphoto2.wdp" Type="http://schemas.microsoft.com/office/2007/relationships/hdphoto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25.jpeg" Type="http://schemas.openxmlformats.org/officeDocument/2006/relationships/image"/><Relationship Id="rId3" Target="../media/image20.jpeg" Type="http://schemas.openxmlformats.org/officeDocument/2006/relationships/image"/><Relationship Id="rId7" Target="../media/image24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3.pn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0375" y="160338"/>
            <a:ext cx="11216759" cy="4559943"/>
          </a:xfrm>
        </p:spPr>
        <p:txBody>
          <a:bodyPr>
            <a:normAutofit/>
          </a:bodyPr>
          <a:lstStyle/>
          <a:p>
            <a:r>
              <a:rPr lang="sl-SI" sz="5400" b="1" dirty="0" smtClean="0">
                <a:solidFill>
                  <a:srgbClr val="0000CC"/>
                </a:solidFill>
              </a:rPr>
              <a:t/>
            </a:r>
            <a:br>
              <a:rPr lang="sl-SI" sz="5400" b="1" dirty="0" smtClean="0">
                <a:solidFill>
                  <a:srgbClr val="0000CC"/>
                </a:solidFill>
              </a:rPr>
            </a:br>
            <a:r>
              <a:rPr lang="sl-SI" sz="5400" b="1" dirty="0" smtClean="0">
                <a:solidFill>
                  <a:srgbClr val="0000CC"/>
                </a:solidFill>
              </a:rPr>
              <a:t> </a:t>
            </a:r>
            <a:r>
              <a:rPr lang="sl-SI" sz="5400" b="1" dirty="0" err="1">
                <a:solidFill>
                  <a:srgbClr val="0000CC"/>
                </a:solidFill>
              </a:rPr>
              <a:t>Experiencing</a:t>
            </a:r>
            <a:r>
              <a:rPr lang="sl-SI" sz="5400" b="1" dirty="0">
                <a:solidFill>
                  <a:srgbClr val="0000CC"/>
                </a:solidFill>
              </a:rPr>
              <a:t> </a:t>
            </a:r>
            <a:r>
              <a:rPr lang="sl-SI" sz="5400" b="1" dirty="0" err="1">
                <a:solidFill>
                  <a:srgbClr val="0000CC"/>
                </a:solidFill>
              </a:rPr>
              <a:t>Mobility</a:t>
            </a:r>
            <a:r>
              <a:rPr lang="sl-SI" sz="5400" b="1" dirty="0">
                <a:solidFill>
                  <a:srgbClr val="0000CC"/>
                </a:solidFill>
              </a:rPr>
              <a:t> in </a:t>
            </a:r>
            <a:r>
              <a:rPr lang="sl-SI" sz="5400" b="1" dirty="0" smtClean="0">
                <a:solidFill>
                  <a:srgbClr val="0000CC"/>
                </a:solidFill>
              </a:rPr>
              <a:t>Vichy/</a:t>
            </a:r>
            <a:br>
              <a:rPr lang="sl-SI" sz="5400" b="1" dirty="0" smtClean="0">
                <a:solidFill>
                  <a:srgbClr val="0000CC"/>
                </a:solidFill>
              </a:rPr>
            </a:br>
            <a:r>
              <a:rPr lang="sl-SI" sz="5400" b="1" dirty="0" smtClean="0">
                <a:solidFill>
                  <a:srgbClr val="0000CC"/>
                </a:solidFill>
              </a:rPr>
              <a:t>Vichy- izkušnja mobilnosti</a:t>
            </a:r>
            <a:r>
              <a:rPr lang="sl-SI" sz="5400" b="1" dirty="0"/>
              <a:t>	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966519"/>
            <a:ext cx="9144000" cy="2150075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0000CC"/>
                </a:solidFill>
              </a:rPr>
              <a:t> </a:t>
            </a:r>
            <a:endParaRPr lang="sl-SI" sz="4800" b="1" dirty="0" smtClean="0">
              <a:solidFill>
                <a:srgbClr val="0000CC"/>
              </a:solidFill>
            </a:endParaRPr>
          </a:p>
          <a:p>
            <a:r>
              <a:rPr lang="sl-SI" sz="4800" dirty="0" smtClean="0">
                <a:solidFill>
                  <a:srgbClr val="0000CC"/>
                </a:solidFill>
              </a:rPr>
              <a:t>dijakov SŠGT Radenci</a:t>
            </a:r>
            <a:endParaRPr lang="sl-SI" sz="4800" dirty="0">
              <a:solidFill>
                <a:srgbClr val="0000CC"/>
              </a:solidFill>
            </a:endParaRPr>
          </a:p>
        </p:txBody>
      </p:sp>
      <p:sp>
        <p:nvSpPr>
          <p:cNvPr id="6" name="AutoShape 2" descr="Rezultat iskanja slik za erasmu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Rezultat iskanja slik za erasmu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/>
          <p:nvPr/>
        </p:nvPicPr>
        <p:blipFill>
          <a:blip r:embed="rId2"/>
          <a:stretch>
            <a:fillRect/>
          </a:stretch>
        </p:blipFill>
        <p:spPr>
          <a:xfrm>
            <a:off x="3225113" y="160338"/>
            <a:ext cx="3880021" cy="2100948"/>
          </a:xfrm>
          <a:prstGeom prst="rect">
            <a:avLst/>
          </a:prstGeom>
        </p:spPr>
      </p:pic>
      <p:pic>
        <p:nvPicPr>
          <p:cNvPr id="9" name="Slika 8" descr="logo_SŠG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293" y="1313090"/>
            <a:ext cx="2171081" cy="171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51" y="636604"/>
            <a:ext cx="2718714" cy="136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Ravnateljica\Desktop\2016_FRANCIJA\fran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3" y="936621"/>
            <a:ext cx="2774140" cy="123265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RESTAURANT LE 7</a:t>
            </a:r>
            <a:r>
              <a:rPr lang="fr-FR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sl-SI" sz="4000" b="1" dirty="0" smtClean="0">
                <a:solidFill>
                  <a:srgbClr val="FF0000"/>
                </a:solidFill>
                <a:latin typeface="+mn-lt"/>
              </a:rPr>
              <a:t>           </a:t>
            </a:r>
            <a:r>
              <a:rPr lang="fr-FR" sz="4000" b="1" dirty="0" smtClean="0">
                <a:latin typeface="+mn-lt"/>
              </a:rPr>
              <a:t>Samanta</a:t>
            </a:r>
            <a:r>
              <a:rPr lang="sl-SI" sz="4000" b="1" dirty="0" smtClean="0">
                <a:latin typeface="+mn-lt"/>
              </a:rPr>
              <a:t>, Eva, Janez</a:t>
            </a:r>
            <a:r>
              <a:rPr lang="fr-FR" sz="4000" b="1" dirty="0" smtClean="0">
                <a:latin typeface="+mn-lt"/>
              </a:rPr>
              <a:t> </a:t>
            </a:r>
            <a:endParaRPr lang="sl-SI" sz="4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Restavracija, </a:t>
            </a:r>
            <a:r>
              <a:rPr lang="sl-SI" b="1" dirty="0"/>
              <a:t>znana po tradicionalni francoski kuhinji</a:t>
            </a:r>
          </a:p>
          <a:p>
            <a:r>
              <a:rPr lang="sl-SI" b="1" dirty="0"/>
              <a:t>Odprta </a:t>
            </a:r>
            <a:r>
              <a:rPr lang="sl-SI" b="1" dirty="0" smtClean="0"/>
              <a:t>je od </a:t>
            </a:r>
            <a:r>
              <a:rPr lang="sl-SI" b="1" dirty="0"/>
              <a:t>ponedeljka do </a:t>
            </a:r>
            <a:r>
              <a:rPr lang="sl-SI" b="1" dirty="0" smtClean="0"/>
              <a:t>sobote.</a:t>
            </a:r>
            <a:endParaRPr lang="sl-SI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69" y="2971674"/>
            <a:ext cx="4898935" cy="3279452"/>
          </a:xfrm>
          <a:prstGeom prst="rect">
            <a:avLst/>
          </a:prstGeom>
        </p:spPr>
      </p:pic>
      <p:pic>
        <p:nvPicPr>
          <p:cNvPr id="3074" name="Picture 2" descr="C:\Users\Ravnateljica\Desktop\2016_FRANCIJA\FRANCIJA_vse\Vichy_petek,25.3\DSC_0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55" y="2516706"/>
            <a:ext cx="5175062" cy="34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esna puščica 6"/>
          <p:cNvSpPr/>
          <p:nvPr/>
        </p:nvSpPr>
        <p:spPr>
          <a:xfrm>
            <a:off x="4967869" y="816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50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00CC"/>
                </a:solidFill>
                <a:latin typeface="+mn-lt"/>
              </a:rPr>
              <a:t>MUSEE</a:t>
            </a:r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4000" b="1" dirty="0" smtClean="0">
                <a:solidFill>
                  <a:srgbClr val="0000CC"/>
                </a:solidFill>
                <a:latin typeface="+mn-lt"/>
              </a:rPr>
              <a:t>D’OPERA </a:t>
            </a:r>
            <a:r>
              <a:rPr lang="fr-FR" sz="4000" b="1" dirty="0">
                <a:solidFill>
                  <a:srgbClr val="0000CC"/>
                </a:solidFill>
                <a:latin typeface="+mn-lt"/>
              </a:rPr>
              <a:t>DE </a:t>
            </a:r>
            <a:r>
              <a:rPr lang="fr-FR" sz="4000" b="1" dirty="0" smtClean="0">
                <a:solidFill>
                  <a:srgbClr val="0000CC"/>
                </a:solidFill>
                <a:latin typeface="+mn-lt"/>
              </a:rPr>
              <a:t>VICHY</a:t>
            </a:r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             </a:t>
            </a:r>
            <a:r>
              <a:rPr lang="sl-SI" sz="4000" b="1" dirty="0" smtClean="0">
                <a:latin typeface="+mn-lt"/>
              </a:rPr>
              <a:t>Matija</a:t>
            </a:r>
            <a:endParaRPr lang="sl-SI" sz="4000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Prikazuje zgodovino opere od 1902 do </a:t>
            </a:r>
            <a:r>
              <a:rPr lang="sl-SI" b="1" dirty="0" smtClean="0"/>
              <a:t>danes.</a:t>
            </a:r>
            <a:endParaRPr lang="sl-SI" b="1" dirty="0"/>
          </a:p>
          <a:p>
            <a:r>
              <a:rPr lang="sl-SI" b="1" dirty="0"/>
              <a:t>100 kostumov</a:t>
            </a:r>
          </a:p>
          <a:p>
            <a:r>
              <a:rPr lang="sl-SI" b="1" dirty="0"/>
              <a:t>Makete, plakati, časopisni članki, </a:t>
            </a:r>
            <a:r>
              <a:rPr lang="sl-SI" b="1" dirty="0" smtClean="0"/>
              <a:t>rekviziti …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5506" y="3951314"/>
            <a:ext cx="3004553" cy="22534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57" y="4212539"/>
            <a:ext cx="3157012" cy="23677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027" y="3575745"/>
            <a:ext cx="1865348" cy="24871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20" y="3956277"/>
            <a:ext cx="3271734" cy="21901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333" y="1587195"/>
            <a:ext cx="3356173" cy="2513658"/>
          </a:xfrm>
          <a:prstGeom prst="rect">
            <a:avLst/>
          </a:prstGeom>
        </p:spPr>
      </p:pic>
      <p:sp>
        <p:nvSpPr>
          <p:cNvPr id="10" name="Desna puščica 9"/>
          <p:cNvSpPr/>
          <p:nvPr/>
        </p:nvSpPr>
        <p:spPr>
          <a:xfrm>
            <a:off x="6806083" y="816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93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LE QUARTIER LATIN             </a:t>
            </a:r>
            <a:r>
              <a:rPr lang="sl-SI" sz="4000" b="1" dirty="0" smtClean="0">
                <a:latin typeface="+mn-lt"/>
              </a:rPr>
              <a:t>Sanja</a:t>
            </a:r>
            <a:endParaRPr lang="sl-SI" sz="4000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Tradicionalna francoska restavracija</a:t>
            </a:r>
          </a:p>
          <a:p>
            <a:r>
              <a:rPr lang="sl-SI" b="1" dirty="0"/>
              <a:t>Znana </a:t>
            </a:r>
            <a:r>
              <a:rPr lang="sl-SI" b="1" dirty="0" smtClean="0"/>
              <a:t>je po </a:t>
            </a:r>
            <a:r>
              <a:rPr lang="sl-SI" b="1" dirty="0"/>
              <a:t>bogati ponudbi </a:t>
            </a:r>
            <a:r>
              <a:rPr lang="sl-SI" b="1" dirty="0" smtClean="0"/>
              <a:t>vin. </a:t>
            </a:r>
            <a:endParaRPr lang="sl-SI" b="1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748" y="589161"/>
            <a:ext cx="3550397" cy="266279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92" y="2921759"/>
            <a:ext cx="4047930" cy="339014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848" y="3378493"/>
            <a:ext cx="3914949" cy="2933407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5302848" y="7607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1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LE GAULOIS              </a:t>
            </a:r>
            <a:r>
              <a:rPr lang="sl-SI" sz="4000" b="1" dirty="0" smtClean="0">
                <a:latin typeface="+mn-lt"/>
              </a:rPr>
              <a:t>Sandi</a:t>
            </a:r>
            <a:endParaRPr lang="sl-SI" sz="4000" b="1" dirty="0">
              <a:latin typeface="+mn-lt"/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Gostilna z </a:t>
            </a:r>
            <a:r>
              <a:rPr lang="sl-SI" b="1" dirty="0" err="1"/>
              <a:t>burgerji</a:t>
            </a:r>
            <a:r>
              <a:rPr lang="sl-SI" b="1" dirty="0"/>
              <a:t>, jedmi z žara</a:t>
            </a:r>
          </a:p>
          <a:p>
            <a:r>
              <a:rPr lang="sl-SI" b="1" dirty="0"/>
              <a:t>Klasični </a:t>
            </a:r>
            <a:r>
              <a:rPr lang="sl-SI" b="1" dirty="0" smtClean="0"/>
              <a:t>rok hiti</a:t>
            </a:r>
            <a:endParaRPr lang="sl-SI" b="1" dirty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971" y="1459775"/>
            <a:ext cx="3589420" cy="462819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8578" y="2486873"/>
            <a:ext cx="2128933" cy="3784770"/>
          </a:xfrm>
          <a:prstGeom prst="rect">
            <a:avLst/>
          </a:prstGeom>
        </p:spPr>
      </p:pic>
      <p:pic>
        <p:nvPicPr>
          <p:cNvPr id="7170" name="Picture 2" descr="C:\Users\Ravnateljica\Desktop\2016_FRANCIJA\slike 2014\la galo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947988"/>
            <a:ext cx="2511561" cy="34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esna puščica 7"/>
          <p:cNvSpPr/>
          <p:nvPr/>
        </p:nvSpPr>
        <p:spPr>
          <a:xfrm>
            <a:off x="3585432" y="760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35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L´OREE DES THERMES              </a:t>
            </a:r>
            <a:r>
              <a:rPr lang="sl-SI" sz="4000" b="1" dirty="0" err="1" smtClean="0">
                <a:latin typeface="+mn-lt"/>
              </a:rPr>
              <a:t>Danija</a:t>
            </a:r>
            <a:r>
              <a:rPr lang="sl-SI" sz="4000" b="1" dirty="0" smtClean="0">
                <a:latin typeface="+mn-lt"/>
              </a:rPr>
              <a:t> </a:t>
            </a:r>
            <a:r>
              <a:rPr lang="sl-SI" sz="4000" b="1" dirty="0">
                <a:latin typeface="+mn-lt"/>
              </a:rPr>
              <a:t>in Majda</a:t>
            </a:r>
            <a:br>
              <a:rPr lang="sl-SI" sz="4000" b="1" dirty="0">
                <a:latin typeface="+mn-lt"/>
              </a:rPr>
            </a:br>
            <a:endParaRPr lang="sl-SI" sz="4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Nahaja </a:t>
            </a:r>
            <a:r>
              <a:rPr lang="sl-SI" b="1" dirty="0"/>
              <a:t>se  v samem srcu </a:t>
            </a:r>
            <a:r>
              <a:rPr lang="sl-SI" b="1" dirty="0" smtClean="0"/>
              <a:t>mesta.</a:t>
            </a:r>
            <a:endParaRPr lang="sl-SI" b="1" dirty="0"/>
          </a:p>
          <a:p>
            <a:r>
              <a:rPr lang="sl-SI" b="1" dirty="0" smtClean="0"/>
              <a:t>Je v </a:t>
            </a:r>
            <a:r>
              <a:rPr lang="sl-SI" b="1" dirty="0"/>
              <a:t>bližini glavne avtobusne </a:t>
            </a:r>
            <a:r>
              <a:rPr lang="sl-SI" b="1" dirty="0" smtClean="0"/>
              <a:t>postaje.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 </a:t>
            </a:r>
          </a:p>
          <a:p>
            <a:r>
              <a:rPr lang="sl-SI" dirty="0"/>
              <a:t> </a:t>
            </a:r>
            <a:r>
              <a:rPr lang="sl-SI" dirty="0" smtClean="0"/>
              <a:t>                                             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3083074"/>
            <a:ext cx="4397828" cy="25326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799" y="1364332"/>
            <a:ext cx="3848102" cy="2563798"/>
          </a:xfrm>
          <a:prstGeom prst="rect">
            <a:avLst/>
          </a:prstGeom>
        </p:spPr>
      </p:pic>
      <p:sp>
        <p:nvSpPr>
          <p:cNvPr id="8" name="Desna puščica 7"/>
          <p:cNvSpPr/>
          <p:nvPr/>
        </p:nvSpPr>
        <p:spPr>
          <a:xfrm>
            <a:off x="5969172" y="4496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 descr="C:\Users\Ravnateljica\Desktop\2016_FRANCIJA\slike 2014\1781-salon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24" y="3398520"/>
            <a:ext cx="4058875" cy="2859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7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96562"/>
            <a:ext cx="10515600" cy="2088291"/>
          </a:xfrm>
        </p:spPr>
        <p:txBody>
          <a:bodyPr>
            <a:normAutofit/>
          </a:bodyPr>
          <a:lstStyle/>
          <a:p>
            <a:r>
              <a:rPr lang="sl-SI" sz="4000" b="1" dirty="0">
                <a:latin typeface="+mn-lt"/>
              </a:rPr>
              <a:t>Partnerska </a:t>
            </a:r>
            <a:r>
              <a:rPr lang="sl-SI" sz="4000" b="1" dirty="0" smtClean="0">
                <a:latin typeface="+mn-lt"/>
              </a:rPr>
              <a:t>šola:</a:t>
            </a:r>
            <a:r>
              <a:rPr lang="sl-SI" sz="4000" b="1" dirty="0">
                <a:latin typeface="+mn-lt"/>
              </a:rPr>
              <a:t/>
            </a:r>
            <a:br>
              <a:rPr lang="sl-SI" sz="4000" b="1" dirty="0">
                <a:latin typeface="+mn-lt"/>
              </a:rPr>
            </a:br>
            <a:r>
              <a:rPr lang="sl-SI" sz="4000" b="1" dirty="0">
                <a:solidFill>
                  <a:srgbClr val="0000CC"/>
                </a:solidFill>
                <a:latin typeface="+mn-lt"/>
              </a:rPr>
              <a:t>LYCÉE VALERY LARBAUD </a:t>
            </a:r>
            <a:r>
              <a:rPr lang="sl-SI" b="1" dirty="0" smtClean="0">
                <a:solidFill>
                  <a:srgbClr val="0000CC"/>
                </a:solidFill>
              </a:rPr>
              <a:t/>
            </a:r>
            <a:br>
              <a:rPr lang="sl-SI" b="1" dirty="0" smtClean="0">
                <a:solidFill>
                  <a:srgbClr val="0000CC"/>
                </a:solidFill>
              </a:rPr>
            </a:br>
            <a:endParaRPr lang="sl-SI" b="1" dirty="0">
              <a:solidFill>
                <a:srgbClr val="0000CC"/>
              </a:solidFill>
            </a:endParaRPr>
          </a:p>
        </p:txBody>
      </p:sp>
      <p:pic>
        <p:nvPicPr>
          <p:cNvPr id="2051" name="Picture 3" descr="C:\Users\Ravnateljica\Desktop\2016_FRANCIJA\slike 2014\Slik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0" y="1846521"/>
            <a:ext cx="4737157" cy="3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Rezultat iskanja slik za valery larbaud cuss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5" name="Picture 7" descr="C:\Users\Ravnateljica\Desktop\2016_FRANCIJA\slike 2014\1296037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04" y="160338"/>
            <a:ext cx="5624133" cy="37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Ravnateljica\Desktop\2016_FRANCIJA\FRANCIJA_vse\Vichy_petek,25.3\DSC_0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27" y="3499644"/>
            <a:ext cx="4832680" cy="32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SPREJEM NA ŠOLI</a:t>
            </a:r>
            <a:endParaRPr lang="sl-SI" sz="40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1272746"/>
            <a:ext cx="10515600" cy="5307226"/>
          </a:xfrm>
        </p:spPr>
        <p:txBody>
          <a:bodyPr/>
          <a:lstStyle/>
          <a:p>
            <a:endParaRPr lang="sl-SI" sz="2600" b="1" dirty="0" smtClean="0"/>
          </a:p>
          <a:p>
            <a:r>
              <a:rPr lang="sl-SI" sz="2600" b="1" dirty="0" smtClean="0"/>
              <a:t>Udeleženci mobilnosti iz Slovenije in Nemčije</a:t>
            </a:r>
          </a:p>
          <a:p>
            <a:endParaRPr lang="sl-SI" sz="2600" b="1" dirty="0" smtClean="0"/>
          </a:p>
          <a:p>
            <a:endParaRPr lang="sl-SI" dirty="0"/>
          </a:p>
        </p:txBody>
      </p:sp>
      <p:pic>
        <p:nvPicPr>
          <p:cNvPr id="2050" name="Picture 2" descr="C:\Users\Ravnateljica\Desktop\2016_FRANCIJA\FRANCIJA_vse\Vichy_petek,25.3\DSC_0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76" y="493524"/>
            <a:ext cx="4648073" cy="31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vnateljica\Desktop\2016_FRANCIJA\FRANCIJA_vse\Vichy_petek,25.3\DSC_0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" y="2195555"/>
            <a:ext cx="4210575" cy="281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vnateljica\Desktop\2016_FRANCIJA\FRANCIJA_vse\Vichy_petek,25.3\DSC_0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98" y="3983828"/>
            <a:ext cx="4293929" cy="28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grada vseb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9742" y="1903446"/>
            <a:ext cx="1752663" cy="2336884"/>
          </a:xfrm>
          <a:prstGeom prst="rect">
            <a:avLst/>
          </a:prstGeom>
        </p:spPr>
      </p:pic>
      <p:pic>
        <p:nvPicPr>
          <p:cNvPr id="3074" name="Picture 2" descr="C:\Users\Ravnateljica\Desktop\2016_FRANCIJA\FRANCIJA_vse\Vichy_2016_SLIKE\100NCD60\DSC_0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15" y="3728312"/>
            <a:ext cx="4352734" cy="29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4096" y="365125"/>
            <a:ext cx="11219704" cy="1325563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LYCÉE </a:t>
            </a:r>
            <a:r>
              <a:rPr lang="sl-SI" sz="4000" b="1" dirty="0">
                <a:solidFill>
                  <a:srgbClr val="0000CC"/>
                </a:solidFill>
                <a:latin typeface="+mn-lt"/>
              </a:rPr>
              <a:t>VALERY </a:t>
            </a:r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LARBAUD</a:t>
            </a:r>
            <a:br>
              <a:rPr lang="sl-SI" sz="4000" b="1" dirty="0" smtClean="0">
                <a:solidFill>
                  <a:srgbClr val="0000CC"/>
                </a:solidFill>
                <a:latin typeface="+mn-lt"/>
              </a:rPr>
            </a:br>
            <a:r>
              <a:rPr lang="sl-SI" dirty="0" smtClean="0">
                <a:solidFill>
                  <a:srgbClr val="0000CC"/>
                </a:solidFill>
              </a:rPr>
              <a:t>-</a:t>
            </a:r>
            <a:r>
              <a:rPr lang="sl-SI" b="1" dirty="0" smtClean="0">
                <a:solidFill>
                  <a:srgbClr val="0000CC"/>
                </a:solidFill>
              </a:rPr>
              <a:t> </a:t>
            </a:r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francoska kulinarika</a:t>
            </a:r>
            <a:endParaRPr lang="sl-SI" sz="4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8" name="Ograda vsebine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4099" name="Picture 3" descr="C:\Users\Ravnateljica\Desktop\2016_FRANCIJA\FRANCIJA_vse\Vichy_2016_SLIKE\100NCD60\DSC_0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77" y="3410587"/>
            <a:ext cx="4805642" cy="32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vnateljica\Desktop\2016_FRANCIJA\FRANCIJA_vse\Vichy_2016_SLIKE\100NCD60\DSC_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77" y="129054"/>
            <a:ext cx="4805642" cy="32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6" y="1558233"/>
            <a:ext cx="2851337" cy="506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87" y="1558233"/>
            <a:ext cx="2851338" cy="506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7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EKSKURZIJA v svet vulkanov, vulkanskih jezer in termalnih izvirov </a:t>
            </a:r>
            <a:endParaRPr lang="sl-SI" sz="40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2341" y="1532238"/>
            <a:ext cx="10515600" cy="4644725"/>
          </a:xfrm>
        </p:spPr>
        <p:txBody>
          <a:bodyPr/>
          <a:lstStyle/>
          <a:p>
            <a:r>
              <a:rPr lang="sl-SI" b="1" dirty="0" smtClean="0"/>
              <a:t>VULCANIA – tematski park je središče vulkanov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v pokrajini </a:t>
            </a:r>
            <a:r>
              <a:rPr lang="sl-SI" b="1" dirty="0" err="1" smtClean="0"/>
              <a:t>Auvergne</a:t>
            </a:r>
            <a:r>
              <a:rPr lang="sl-SI" b="1" dirty="0" smtClean="0"/>
              <a:t>, pribl. 60 km od Vichyja.</a:t>
            </a:r>
            <a:endParaRPr lang="sl-SI" b="1" dirty="0"/>
          </a:p>
          <a:p>
            <a:endParaRPr lang="sl-SI" dirty="0"/>
          </a:p>
        </p:txBody>
      </p:sp>
      <p:pic>
        <p:nvPicPr>
          <p:cNvPr id="5122" name="Picture 2" descr="C:\Users\Ravnateljica\Desktop\2016_FRANCIJA\in_222_2014_05_15-Vignette-vulcania-20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662" y="3457197"/>
            <a:ext cx="2068505" cy="21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avnateljica\Desktop\2016_FRANCIJA\Vulcania-in-Fran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511"/>
          <a:stretch/>
        </p:blipFill>
        <p:spPr bwMode="auto">
          <a:xfrm>
            <a:off x="185352" y="2824358"/>
            <a:ext cx="5152768" cy="33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avnateljica\Desktop\2016_FRANCIJA\FRANCIJA_vse\Vichy_2016_SLIKE\100NCD60\DSC_0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50" y="3237472"/>
            <a:ext cx="4887938" cy="32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Ravnateljica\Desktop\2016_FRANCIJA\slike 2014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45" y="1005273"/>
            <a:ext cx="2781087" cy="21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8309" y="395416"/>
            <a:ext cx="9548435" cy="654880"/>
          </a:xfrm>
        </p:spPr>
        <p:txBody>
          <a:bodyPr>
            <a:noAutofit/>
          </a:bodyPr>
          <a:lstStyle/>
          <a:p>
            <a:pPr algn="ctr"/>
            <a:r>
              <a:rPr lang="sl-SI" b="1" dirty="0" smtClean="0">
                <a:solidFill>
                  <a:srgbClr val="0000CC"/>
                </a:solidFill>
                <a:latin typeface="+mn-lt"/>
              </a:rPr>
              <a:t>HOTELI/RESTAVRACIJE</a:t>
            </a:r>
            <a:endParaRPr lang="sl-SI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50336" y="1212833"/>
            <a:ext cx="10515600" cy="5274760"/>
          </a:xfrm>
        </p:spPr>
        <p:txBody>
          <a:bodyPr>
            <a:normAutofit fontScale="55000" lnSpcReduction="20000"/>
          </a:bodyPr>
          <a:lstStyle/>
          <a:p>
            <a:r>
              <a:rPr lang="fr-FR" sz="4500" b="1" dirty="0">
                <a:solidFill>
                  <a:srgbClr val="FF0000"/>
                </a:solidFill>
              </a:rPr>
              <a:t>HOTEL MERCURE THERMALIA</a:t>
            </a:r>
            <a:r>
              <a:rPr lang="fr-FR" sz="4500" b="1" dirty="0"/>
              <a:t> </a:t>
            </a:r>
            <a:r>
              <a:rPr lang="fr-FR" sz="4500" b="1" dirty="0" smtClean="0"/>
              <a:t> </a:t>
            </a:r>
            <a:r>
              <a:rPr lang="sl-SI" sz="4500" b="1" dirty="0" smtClean="0"/>
              <a:t>                    </a:t>
            </a:r>
            <a:r>
              <a:rPr lang="fr-FR" sz="4500" b="1" dirty="0" smtClean="0"/>
              <a:t>Boris </a:t>
            </a:r>
            <a:endParaRPr lang="sl-SI" sz="4500" b="1" dirty="0" smtClean="0"/>
          </a:p>
          <a:p>
            <a:endParaRPr lang="sl-SI" sz="4500" b="1" dirty="0" smtClean="0"/>
          </a:p>
          <a:p>
            <a:r>
              <a:rPr lang="fr-FR" sz="4500" b="1" dirty="0" smtClean="0">
                <a:solidFill>
                  <a:srgbClr val="0000CC"/>
                </a:solidFill>
              </a:rPr>
              <a:t>L’OREE </a:t>
            </a:r>
            <a:r>
              <a:rPr lang="fr-FR" sz="4500" b="1" dirty="0">
                <a:solidFill>
                  <a:srgbClr val="0000CC"/>
                </a:solidFill>
              </a:rPr>
              <a:t>DES TERMES</a:t>
            </a:r>
            <a:r>
              <a:rPr lang="fr-FR" sz="4500" b="1" dirty="0"/>
              <a:t> </a:t>
            </a:r>
            <a:r>
              <a:rPr lang="sl-SI" sz="4500" b="1" dirty="0" smtClean="0"/>
              <a:t>                    </a:t>
            </a:r>
            <a:r>
              <a:rPr lang="fr-FR" sz="4500" b="1" dirty="0" smtClean="0"/>
              <a:t>Danija, Majda </a:t>
            </a:r>
            <a:r>
              <a:rPr lang="sl-SI" sz="4500" b="1" dirty="0" smtClean="0"/>
              <a:t> </a:t>
            </a:r>
            <a:r>
              <a:rPr lang="fr-FR" sz="4500" b="1" dirty="0"/>
              <a:t> </a:t>
            </a:r>
            <a:endParaRPr lang="sl-SI" sz="4500" b="1" dirty="0" smtClean="0"/>
          </a:p>
          <a:p>
            <a:endParaRPr lang="sl-SI" sz="4500" b="1" dirty="0"/>
          </a:p>
          <a:p>
            <a:r>
              <a:rPr lang="fr-FR" sz="4500" b="1" dirty="0">
                <a:solidFill>
                  <a:srgbClr val="FF0000"/>
                </a:solidFill>
              </a:rPr>
              <a:t> LE </a:t>
            </a:r>
            <a:r>
              <a:rPr lang="fr-FR" sz="4500" b="1" dirty="0" smtClean="0">
                <a:solidFill>
                  <a:srgbClr val="FF0000"/>
                </a:solidFill>
              </a:rPr>
              <a:t>7</a:t>
            </a:r>
            <a:r>
              <a:rPr lang="sl-SI" sz="4500" b="1" dirty="0" smtClean="0">
                <a:solidFill>
                  <a:srgbClr val="FF0000"/>
                </a:solidFill>
              </a:rPr>
              <a:t>                     </a:t>
            </a:r>
            <a:r>
              <a:rPr lang="fr-FR" sz="4500" b="1" dirty="0" smtClean="0"/>
              <a:t>Samanta, Eva, Janez</a:t>
            </a:r>
            <a:r>
              <a:rPr lang="sl-SI" sz="4500" b="1" dirty="0" smtClean="0"/>
              <a:t> </a:t>
            </a:r>
            <a:r>
              <a:rPr lang="sl-SI" sz="4500" b="1" dirty="0"/>
              <a:t> </a:t>
            </a:r>
            <a:endParaRPr lang="sl-SI" sz="4500" b="1" dirty="0" smtClean="0"/>
          </a:p>
          <a:p>
            <a:endParaRPr lang="sl-SI" sz="4500" b="1" dirty="0"/>
          </a:p>
          <a:p>
            <a:r>
              <a:rPr lang="sl-SI" sz="4500" b="1" dirty="0" smtClean="0">
                <a:solidFill>
                  <a:srgbClr val="0000CC"/>
                </a:solidFill>
              </a:rPr>
              <a:t>HOTEL </a:t>
            </a:r>
            <a:r>
              <a:rPr lang="fr-FR" sz="4500" b="1" dirty="0" smtClean="0">
                <a:solidFill>
                  <a:srgbClr val="0000CC"/>
                </a:solidFill>
              </a:rPr>
              <a:t>LES </a:t>
            </a:r>
            <a:r>
              <a:rPr lang="fr-FR" sz="4500" b="1" dirty="0">
                <a:solidFill>
                  <a:srgbClr val="0000CC"/>
                </a:solidFill>
              </a:rPr>
              <a:t>CELESTINS </a:t>
            </a:r>
            <a:r>
              <a:rPr lang="sl-SI" sz="4500" b="1" dirty="0" smtClean="0">
                <a:solidFill>
                  <a:srgbClr val="0000CC"/>
                </a:solidFill>
              </a:rPr>
              <a:t>                  </a:t>
            </a:r>
            <a:r>
              <a:rPr lang="fr-FR" sz="4500" b="1" dirty="0" smtClean="0"/>
              <a:t>Janin</a:t>
            </a:r>
            <a:r>
              <a:rPr lang="fr-FR" sz="4500" b="1" dirty="0"/>
              <a:t> </a:t>
            </a:r>
            <a:endParaRPr lang="sl-SI" sz="4500" b="1" dirty="0" smtClean="0"/>
          </a:p>
          <a:p>
            <a:endParaRPr lang="sl-SI" sz="4500" b="1" dirty="0"/>
          </a:p>
          <a:p>
            <a:r>
              <a:rPr lang="fr-FR" sz="4500" b="1" dirty="0" smtClean="0">
                <a:solidFill>
                  <a:srgbClr val="FF0000"/>
                </a:solidFill>
              </a:rPr>
              <a:t>MUSEE </a:t>
            </a:r>
            <a:r>
              <a:rPr lang="fr-FR" sz="4500" b="1" dirty="0">
                <a:solidFill>
                  <a:srgbClr val="FF0000"/>
                </a:solidFill>
              </a:rPr>
              <a:t>D’OPERA DE VICHY </a:t>
            </a:r>
            <a:r>
              <a:rPr lang="sl-SI" sz="4500" b="1" dirty="0" smtClean="0">
                <a:solidFill>
                  <a:srgbClr val="FF0000"/>
                </a:solidFill>
              </a:rPr>
              <a:t> </a:t>
            </a:r>
            <a:r>
              <a:rPr lang="sl-SI" sz="4500" b="1" dirty="0" smtClean="0"/>
              <a:t>                     </a:t>
            </a:r>
            <a:r>
              <a:rPr lang="fr-FR" sz="4500" b="1" dirty="0" smtClean="0"/>
              <a:t>Matija</a:t>
            </a:r>
            <a:r>
              <a:rPr lang="fr-FR" sz="4500" b="1" dirty="0"/>
              <a:t> </a:t>
            </a:r>
            <a:endParaRPr lang="sl-SI" sz="4500" b="1" dirty="0" smtClean="0"/>
          </a:p>
          <a:p>
            <a:endParaRPr lang="sl-SI" sz="4500" b="1" dirty="0" smtClean="0"/>
          </a:p>
          <a:p>
            <a:r>
              <a:rPr lang="fr-FR" sz="4500" b="1" dirty="0" smtClean="0">
                <a:solidFill>
                  <a:srgbClr val="0000CC"/>
                </a:solidFill>
              </a:rPr>
              <a:t>LE GAULOIS</a:t>
            </a:r>
            <a:r>
              <a:rPr lang="sl-SI" sz="4500" b="1" dirty="0" smtClean="0"/>
              <a:t>                          </a:t>
            </a:r>
            <a:r>
              <a:rPr lang="fr-FR" sz="4500" b="1" dirty="0" smtClean="0"/>
              <a:t>Sandi </a:t>
            </a:r>
            <a:r>
              <a:rPr lang="sl-SI" sz="4500" b="1" dirty="0" smtClean="0"/>
              <a:t> </a:t>
            </a:r>
            <a:r>
              <a:rPr lang="sl-SI" sz="4500" b="1" dirty="0"/>
              <a:t> </a:t>
            </a:r>
            <a:endParaRPr lang="sl-SI" sz="4500" b="1" dirty="0" smtClean="0"/>
          </a:p>
          <a:p>
            <a:endParaRPr lang="sl-SI" sz="4500" b="1" dirty="0"/>
          </a:p>
          <a:p>
            <a:r>
              <a:rPr lang="fr-FR" sz="4500" b="1" dirty="0" smtClean="0">
                <a:solidFill>
                  <a:srgbClr val="FF0000"/>
                </a:solidFill>
              </a:rPr>
              <a:t>QUARTIER LATIN</a:t>
            </a:r>
            <a:r>
              <a:rPr lang="sl-SI" sz="4500" b="1" dirty="0" smtClean="0">
                <a:solidFill>
                  <a:srgbClr val="FF0000"/>
                </a:solidFill>
              </a:rPr>
              <a:t>                     </a:t>
            </a:r>
            <a:r>
              <a:rPr lang="fr-FR" sz="4500" b="1" dirty="0" smtClean="0"/>
              <a:t>Sanja </a:t>
            </a:r>
            <a:r>
              <a:rPr lang="sl-SI" sz="4500" b="1" dirty="0" smtClean="0"/>
              <a:t> </a:t>
            </a:r>
            <a:r>
              <a:rPr lang="fr-FR" sz="4500" b="1" dirty="0"/>
              <a:t> </a:t>
            </a:r>
            <a:endParaRPr lang="sl-SI" sz="4500" b="1" dirty="0"/>
          </a:p>
          <a:p>
            <a:endParaRPr lang="sl-SI" b="1" dirty="0">
              <a:latin typeface="+mj-lt"/>
            </a:endParaRPr>
          </a:p>
          <a:p>
            <a:endParaRPr lang="sl-SI" dirty="0"/>
          </a:p>
        </p:txBody>
      </p:sp>
      <p:sp>
        <p:nvSpPr>
          <p:cNvPr id="6" name="Desna puščica 5"/>
          <p:cNvSpPr/>
          <p:nvPr/>
        </p:nvSpPr>
        <p:spPr>
          <a:xfrm>
            <a:off x="5207968" y="114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>
            <a:off x="4718764" y="43291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3016507" y="51106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a puščica 9"/>
          <p:cNvSpPr/>
          <p:nvPr/>
        </p:nvSpPr>
        <p:spPr>
          <a:xfrm>
            <a:off x="3378403" y="58981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a puščica 10"/>
          <p:cNvSpPr/>
          <p:nvPr/>
        </p:nvSpPr>
        <p:spPr>
          <a:xfrm>
            <a:off x="3740356" y="18917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esna puščica 11"/>
          <p:cNvSpPr/>
          <p:nvPr/>
        </p:nvSpPr>
        <p:spPr>
          <a:xfrm>
            <a:off x="1852897" y="27787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3919937" y="34545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6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28600" y="677307"/>
            <a:ext cx="110778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sl-SI" smtClean="0" sz="3600">
                <a:solidFill>
                  <a:srgbClr val="0000CC"/>
                </a:solidFill>
              </a:rPr>
              <a:t>VICHY</a:t>
            </a:r>
            <a:r>
              <a:rPr b="1" dirty="0" lang="sl-SI" smtClean="0" sz="3200">
                <a:solidFill>
                  <a:srgbClr val="0000CC"/>
                </a:solidFill>
              </a:rPr>
              <a:t> -</a:t>
            </a:r>
            <a:r>
              <a:rPr b="1" dirty="0" lang="sl-SI" smtClean="0" sz="3200"/>
              <a:t> </a:t>
            </a:r>
            <a:r>
              <a:rPr b="1" dirty="0" lang="sl-SI" sz="3200"/>
              <a:t>mesto in občina v osrednji francoski regiji </a:t>
            </a:r>
            <a:r>
              <a:rPr b="1" dirty="0" err="1" lang="sl-SI" smtClean="0" sz="3200"/>
              <a:t>Auvergne</a:t>
            </a:r>
            <a:r>
              <a:rPr b="1" dirty="0" lang="sl-SI" smtClean="0" sz="3200"/>
              <a:t> Namestitev</a:t>
            </a:r>
          </a:p>
          <a:p>
            <a:endParaRPr b="1" dirty="0" lang="sl-SI" smtClean="0" sz="3200">
              <a:solidFill>
                <a:srgbClr val="0000CC"/>
              </a:solidFill>
            </a:endParaRPr>
          </a:p>
          <a:p>
            <a:endParaRPr b="1" dirty="0" lang="sl-SI" sz="3200">
              <a:solidFill>
                <a:srgbClr val="0000CC"/>
              </a:solidFill>
            </a:endParaRPr>
          </a:p>
          <a:p>
            <a:endParaRPr b="1" dirty="0" lang="sl-SI" smtClean="0" sz="3200">
              <a:solidFill>
                <a:srgbClr val="0000CC"/>
              </a:solidFill>
            </a:endParaRPr>
          </a:p>
          <a:p>
            <a:endParaRPr b="1" dirty="0" lang="sl-SI" sz="3200">
              <a:solidFill>
                <a:srgbClr val="0000CC"/>
              </a:solidFill>
            </a:endParaRPr>
          </a:p>
          <a:p>
            <a:r>
              <a:rPr b="1" dirty="0" lang="sl-SI" smtClean="0" sz="3200">
                <a:solidFill>
                  <a:srgbClr val="0000CC"/>
                </a:solidFill>
              </a:rPr>
              <a:t>Športno-rekreacijski center</a:t>
            </a:r>
          </a:p>
          <a:p>
            <a:endParaRPr b="1" dirty="0" lang="sl-SI" sz="3200">
              <a:solidFill>
                <a:srgbClr val="0000CC"/>
              </a:solidFill>
            </a:endParaRPr>
          </a:p>
          <a:p>
            <a:endParaRPr b="1" dirty="0" lang="sl-SI" smtClean="0" sz="3200">
              <a:solidFill>
                <a:srgbClr val="0000CC"/>
              </a:solidFill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0" y="1986279"/>
            <a:ext cx="2880178" cy="1151832"/>
          </a:xfrm>
          <a:prstGeom prst="rect">
            <a:avLst/>
          </a:prstGeom>
        </p:spPr>
      </p:pic>
      <p:pic>
        <p:nvPicPr>
          <p:cNvPr descr="C:\Users\Ravnateljica\Desktop\2016_FRANCIJA\CREPS_GF_1.jpg" id="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98" y="4273568"/>
            <a:ext cx="4335118" cy="22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Ravnateljica\Desktop\2016_FRANCIJA\slike 2014\images.png" id="1024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03" y="1181766"/>
            <a:ext cx="2977291" cy="30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Ravnateljica\Desktop\2016_FRANCIJA\thumb_231_contenu_big.jpeg" id="10244" name="Picture 4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92" y="4014560"/>
            <a:ext cx="4005216" cy="26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"/>
          <a:stretch/>
        </p:blipFill>
        <p:spPr bwMode="auto">
          <a:xfrm>
            <a:off x="8293100" y="1571053"/>
            <a:ext cx="3502708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9887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sl-SI" b="1" dirty="0">
                <a:solidFill>
                  <a:srgbClr val="0000CC"/>
                </a:solidFill>
                <a:latin typeface="+mn-lt"/>
              </a:rPr>
              <a:t>VICHY</a:t>
            </a:r>
            <a:r>
              <a:rPr lang="sl-SI" b="1" dirty="0">
                <a:latin typeface="+mn-lt"/>
              </a:rPr>
              <a:t> – </a:t>
            </a:r>
            <a:r>
              <a:rPr lang="sl-SI" b="1" dirty="0" smtClean="0">
                <a:latin typeface="+mn-lt"/>
              </a:rPr>
              <a:t>mesto termalnih vrelcev</a:t>
            </a:r>
            <a:endParaRPr lang="sl-SI" dirty="0">
              <a:latin typeface="+mn-lt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1333500"/>
            <a:ext cx="10883900" cy="4843463"/>
          </a:xfrm>
        </p:spPr>
        <p:txBody>
          <a:bodyPr/>
          <a:lstStyle/>
          <a:p>
            <a:r>
              <a:rPr lang="sl-SI" b="1" dirty="0" smtClean="0"/>
              <a:t>Znano je po mineralni </a:t>
            </a:r>
            <a:r>
              <a:rPr lang="sl-SI" b="1" dirty="0"/>
              <a:t>vodi Vichy </a:t>
            </a:r>
            <a:r>
              <a:rPr lang="sl-SI" b="1" dirty="0" err="1" smtClean="0"/>
              <a:t>Celestins</a:t>
            </a:r>
            <a:r>
              <a:rPr lang="sl-SI" b="1" dirty="0" smtClean="0"/>
              <a:t> </a:t>
            </a:r>
            <a:r>
              <a:rPr lang="sl-SI" b="1" dirty="0"/>
              <a:t>in </a:t>
            </a:r>
            <a:r>
              <a:rPr lang="sl-SI" b="1" dirty="0" err="1" smtClean="0"/>
              <a:t>bonbonih</a:t>
            </a:r>
            <a:r>
              <a:rPr lang="sl-SI" b="1" dirty="0" smtClean="0"/>
              <a:t> Pastile </a:t>
            </a:r>
            <a:r>
              <a:rPr lang="sl-SI" b="1" dirty="0"/>
              <a:t>de </a:t>
            </a:r>
            <a:r>
              <a:rPr lang="sl-SI" b="1" dirty="0" smtClean="0"/>
              <a:t>Vichy.</a:t>
            </a:r>
          </a:p>
          <a:p>
            <a:r>
              <a:rPr lang="sl-SI" b="1" dirty="0" smtClean="0"/>
              <a:t>Termalna </a:t>
            </a:r>
            <a:r>
              <a:rPr lang="sl-SI" b="1" dirty="0"/>
              <a:t>voda Vichy izvira </a:t>
            </a:r>
            <a:r>
              <a:rPr lang="sl-SI" b="1" dirty="0" smtClean="0"/>
              <a:t>iz osrčja </a:t>
            </a:r>
            <a:r>
              <a:rPr lang="sl-SI" b="1" dirty="0"/>
              <a:t>francoske vulkanske </a:t>
            </a:r>
            <a:r>
              <a:rPr lang="sl-SI" b="1" dirty="0" smtClean="0"/>
              <a:t>regije v globini 4000 m (vsebuje </a:t>
            </a:r>
            <a:r>
              <a:rPr lang="sl-SI" b="1" dirty="0"/>
              <a:t>kar </a:t>
            </a:r>
            <a:r>
              <a:rPr lang="sl-SI" b="1" dirty="0" smtClean="0"/>
              <a:t>15 </a:t>
            </a:r>
            <a:r>
              <a:rPr lang="sl-SI" b="1" dirty="0"/>
              <a:t>mineralov in 13 </a:t>
            </a:r>
            <a:r>
              <a:rPr lang="sl-SI" b="1" dirty="0" err="1" smtClean="0"/>
              <a:t>oligoelementov</a:t>
            </a:r>
            <a:r>
              <a:rPr lang="sl-SI" b="1" dirty="0" smtClean="0"/>
              <a:t>). </a:t>
            </a:r>
          </a:p>
          <a:p>
            <a:r>
              <a:rPr lang="sl-SI" b="1" dirty="0" smtClean="0"/>
              <a:t>Mesto leži </a:t>
            </a:r>
            <a:r>
              <a:rPr lang="sl-SI" b="1" dirty="0"/>
              <a:t>ob reki </a:t>
            </a:r>
            <a:r>
              <a:rPr lang="sl-SI" b="1" dirty="0" err="1" smtClean="0"/>
              <a:t>Allier</a:t>
            </a:r>
            <a:r>
              <a:rPr lang="sl-SI" b="1" dirty="0" smtClean="0"/>
              <a:t>.</a:t>
            </a:r>
          </a:p>
          <a:p>
            <a:r>
              <a:rPr lang="sl-SI" b="1" dirty="0" smtClean="0"/>
              <a:t>V bližini mesta je jezero, </a:t>
            </a:r>
          </a:p>
          <a:p>
            <a:pPr marL="0" indent="0">
              <a:buNone/>
            </a:pPr>
            <a:r>
              <a:rPr lang="sl-SI" b="1" dirty="0" smtClean="0"/>
              <a:t>   kjer se odvijajo številne </a:t>
            </a:r>
          </a:p>
          <a:p>
            <a:pPr marL="0" indent="0">
              <a:buNone/>
            </a:pPr>
            <a:r>
              <a:rPr lang="sl-SI" b="1" dirty="0" smtClean="0"/>
              <a:t>   športne aktivnosti.</a:t>
            </a:r>
            <a:endParaRPr lang="sl-S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349244"/>
            <a:ext cx="5105400" cy="315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2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5500" y="609600"/>
            <a:ext cx="10515600" cy="419100"/>
          </a:xfrm>
        </p:spPr>
        <p:txBody>
          <a:bodyPr>
            <a:noAutofit/>
          </a:bodyPr>
          <a:lstStyle/>
          <a:p>
            <a:r>
              <a:rPr lang="sl-SI" b="1" dirty="0" smtClean="0">
                <a:solidFill>
                  <a:srgbClr val="0000CC"/>
                </a:solidFill>
                <a:latin typeface="+mn-lt"/>
              </a:rPr>
              <a:t>VICHY</a:t>
            </a:r>
            <a:r>
              <a:rPr lang="sl-SI" dirty="0" smtClean="0">
                <a:latin typeface="+mn-lt"/>
              </a:rPr>
              <a:t> </a:t>
            </a:r>
            <a:r>
              <a:rPr lang="sl-SI" b="1" dirty="0" smtClean="0">
                <a:latin typeface="+mn-lt"/>
              </a:rPr>
              <a:t>–</a:t>
            </a:r>
            <a:r>
              <a:rPr lang="sl-SI" dirty="0" smtClean="0">
                <a:latin typeface="+mn-lt"/>
              </a:rPr>
              <a:t> </a:t>
            </a:r>
            <a:r>
              <a:rPr lang="sl-SI" sz="3600" b="1" dirty="0" smtClean="0">
                <a:latin typeface="+mn-lt"/>
              </a:rPr>
              <a:t>voda, pastile, toplice, znamenitosti …</a:t>
            </a:r>
            <a:endParaRPr lang="sl-SI" sz="3600" b="1" dirty="0">
              <a:latin typeface="+mn-lt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29" y="1876425"/>
            <a:ext cx="622314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0" y="1427910"/>
            <a:ext cx="1510018" cy="30301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1" y="4634654"/>
            <a:ext cx="2413518" cy="1538618"/>
          </a:xfrm>
          <a:prstGeom prst="rect">
            <a:avLst/>
          </a:prstGeom>
        </p:spPr>
      </p:pic>
      <p:pic>
        <p:nvPicPr>
          <p:cNvPr id="11267" name="Picture 3" descr="C:\Users\Ravnateljica\Desktop\2016_FRANCIJA\VICHY-THERMAL-SPA-LES-CELESTI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1308100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3855" y="-1197325"/>
            <a:ext cx="10515600" cy="2922544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13314" name="Picture 2" descr="C:\Users\Ravnateljica\Desktop\2016_FRANCIJA\slike 2014\vi_hd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90500"/>
            <a:ext cx="4648200" cy="30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Ravnateljica\Desktop\2016_FRANCIJA\slike 2014\Slik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519105"/>
            <a:ext cx="4164046" cy="31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Ravnateljica\Desktop\2016_FRANCIJA\slike 2014\les-sources-de-vic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54" y="3507314"/>
            <a:ext cx="4771492" cy="316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22" y="190500"/>
            <a:ext cx="419946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9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lang="sl-SI" smtClean="0">
                <a:solidFill>
                  <a:srgbClr val="0000CC"/>
                </a:solidFill>
                <a:latin typeface="+mn-lt"/>
              </a:rPr>
              <a:t>VICHY </a:t>
            </a:r>
            <a:r>
              <a:rPr b="1" dirty="0" lang="sl-SI" smtClean="0">
                <a:latin typeface="+mn-lt"/>
              </a:rPr>
              <a:t>– </a:t>
            </a:r>
            <a:r>
              <a:rPr b="1" dirty="0" lang="sl-SI" smtClean="0" sz="3600">
                <a:latin typeface="+mn-lt"/>
              </a:rPr>
              <a:t>nekaj mestnih utrinkov …</a:t>
            </a:r>
            <a:endParaRPr b="1" dirty="0" lang="sl-SI" sz="3600">
              <a:latin typeface="+mn-lt"/>
            </a:endParaRPr>
          </a:p>
        </p:txBody>
      </p:sp>
      <p:pic>
        <p:nvPicPr>
          <p:cNvPr id="4" name="Označba mesta vsebine 3"/>
          <p:cNvPicPr>
            <a:picLocks noChangeAspect="1"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936" y="1519169"/>
            <a:ext cx="3676248" cy="24609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577" y="1493042"/>
            <a:ext cx="3673245" cy="245894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39" y="4076892"/>
            <a:ext cx="3673245" cy="245894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830" y="4017987"/>
            <a:ext cx="3808740" cy="2549652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16" y="4047787"/>
            <a:ext cx="3777556" cy="251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r="54"/>
          <a:stretch/>
        </p:blipFill>
        <p:spPr bwMode="auto">
          <a:xfrm>
            <a:off x="8144316" y="1401602"/>
            <a:ext cx="3816884" cy="245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724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446" y="365125"/>
            <a:ext cx="11053354" cy="1325563"/>
          </a:xfrm>
        </p:spPr>
        <p:txBody>
          <a:bodyPr/>
          <a:lstStyle/>
          <a:p>
            <a:r>
              <a:rPr lang="sl-SI" b="1" dirty="0" smtClean="0"/>
              <a:t> </a:t>
            </a:r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HOTEL</a:t>
            </a:r>
            <a:r>
              <a:rPr lang="sl-SI" sz="4000" b="1" dirty="0" smtClean="0">
                <a:latin typeface="+mn-lt"/>
              </a:rPr>
              <a:t> </a:t>
            </a:r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LES CELESTINS            </a:t>
            </a:r>
            <a:r>
              <a:rPr lang="sl-SI" sz="4000" b="1" dirty="0" smtClean="0">
                <a:latin typeface="+mn-lt"/>
              </a:rPr>
              <a:t>Janin</a:t>
            </a:r>
            <a:endParaRPr lang="sl-SI" sz="4000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8416" y="1599122"/>
            <a:ext cx="10515600" cy="4351338"/>
          </a:xfrm>
        </p:spPr>
        <p:txBody>
          <a:bodyPr/>
          <a:lstStyle/>
          <a:p>
            <a:r>
              <a:rPr lang="sl-SI" b="1" dirty="0"/>
              <a:t>Hotel s petimi zvezdicami</a:t>
            </a:r>
          </a:p>
          <a:p>
            <a:r>
              <a:rPr lang="sl-SI" b="1" dirty="0"/>
              <a:t>Razdeljen </a:t>
            </a:r>
            <a:r>
              <a:rPr lang="sl-SI" b="1" dirty="0" smtClean="0"/>
              <a:t>je na </a:t>
            </a:r>
            <a:r>
              <a:rPr lang="sl-SI" b="1" dirty="0"/>
              <a:t>hotel in </a:t>
            </a:r>
            <a:r>
              <a:rPr lang="sl-SI" b="1" dirty="0" smtClean="0"/>
              <a:t>zdravilišče.</a:t>
            </a:r>
            <a:endParaRPr lang="sl-SI" b="1" dirty="0"/>
          </a:p>
          <a:p>
            <a:r>
              <a:rPr lang="sl-SI" b="1" dirty="0"/>
              <a:t>Poimenovan </a:t>
            </a:r>
            <a:r>
              <a:rPr lang="sl-SI" b="1" dirty="0" smtClean="0"/>
              <a:t>je po </a:t>
            </a:r>
            <a:r>
              <a:rPr lang="sl-SI" b="1" dirty="0"/>
              <a:t>termalnem </a:t>
            </a:r>
            <a:r>
              <a:rPr lang="sl-SI" b="1" dirty="0" smtClean="0"/>
              <a:t>vrelcu. </a:t>
            </a:r>
            <a:endParaRPr lang="sl-SI" b="1" dirty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1" y="3481241"/>
            <a:ext cx="3594296" cy="269572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2" y="3615598"/>
            <a:ext cx="4282939" cy="2561365"/>
          </a:xfrm>
          <a:prstGeom prst="rect">
            <a:avLst/>
          </a:prstGeom>
        </p:spPr>
      </p:pic>
      <p:pic>
        <p:nvPicPr>
          <p:cNvPr id="9218" name="Picture 2" descr="C:\Users\Ravnateljica\Desktop\2016_FRANCIJA\vichy-spa-hotel-les-celest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12" y="761554"/>
            <a:ext cx="3831771" cy="25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esna puščica 8"/>
          <p:cNvSpPr/>
          <p:nvPr/>
        </p:nvSpPr>
        <p:spPr>
          <a:xfrm>
            <a:off x="5220538" y="7615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304123" y="3539958"/>
            <a:ext cx="3437717" cy="25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0000CC"/>
                </a:solidFill>
                <a:latin typeface="+mn-lt"/>
              </a:rPr>
              <a:t>HOTEL MERCURE VICHY THERMALIA            </a:t>
            </a:r>
            <a:r>
              <a:rPr lang="sl-SI" sz="4000" b="1" dirty="0" smtClean="0">
                <a:latin typeface="+mn-lt"/>
              </a:rPr>
              <a:t>Boris</a:t>
            </a:r>
            <a:endParaRPr lang="sl-SI" sz="4000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Zunanji bazen</a:t>
            </a:r>
          </a:p>
          <a:p>
            <a:r>
              <a:rPr lang="sl-SI" b="1" dirty="0"/>
              <a:t>Fitnes</a:t>
            </a:r>
          </a:p>
          <a:p>
            <a:r>
              <a:rPr lang="sl-SI" b="1" dirty="0"/>
              <a:t>Restavracija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28" y="2906392"/>
            <a:ext cx="3655892" cy="2940609"/>
          </a:xfrm>
          <a:prstGeom prst="rect">
            <a:avLst/>
          </a:prstGeom>
        </p:spPr>
      </p:pic>
      <p:sp>
        <p:nvSpPr>
          <p:cNvPr id="7" name="Desna puščica 6"/>
          <p:cNvSpPr/>
          <p:nvPr/>
        </p:nvSpPr>
        <p:spPr>
          <a:xfrm>
            <a:off x="8324336" y="730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194" name="Picture 2" descr="C:\Users\Ravnateljica\Desktop\2016_FRANCIJA\slike 2014\0460_ho_00_p_346x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6" y="3602741"/>
            <a:ext cx="3648635" cy="274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vnateljica\Desktop\2016_FRANCIJA\slike 2014\0460_de_01_p_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26" y="4005946"/>
            <a:ext cx="3373993" cy="25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vnateljica\Desktop\2016_FRANCIJA\slike 2014\0460_de_02_p_1024x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26" y="1373906"/>
            <a:ext cx="3366657" cy="25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275</Words>
  <Application>Microsoft Office PowerPoint</Application>
  <PresentationFormat>Širokozaslonsko</PresentationFormat>
  <Paragraphs>70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Officeova tema</vt:lpstr>
      <vt:lpstr>  Experiencing Mobility in Vichy/ Vichy- izkušnja mobilnosti </vt:lpstr>
      <vt:lpstr>HOTELI/RESTAVRACIJE</vt:lpstr>
      <vt:lpstr>PowerPointova predstavitev</vt:lpstr>
      <vt:lpstr>VICHY – mesto termalnih vrelcev</vt:lpstr>
      <vt:lpstr>VICHY – voda, pastile, toplice, znamenitosti …</vt:lpstr>
      <vt:lpstr>PowerPointova predstavitev</vt:lpstr>
      <vt:lpstr>VICHY – nekaj mestnih utrinkov …</vt:lpstr>
      <vt:lpstr> HOTEL LES CELESTINS            Janin</vt:lpstr>
      <vt:lpstr>HOTEL MERCURE VICHY THERMALIA            Boris</vt:lpstr>
      <vt:lpstr>RESTAURANT LE 7            Samanta, Eva, Janez </vt:lpstr>
      <vt:lpstr>MUSEE D’OPERA DE VICHY             Matija</vt:lpstr>
      <vt:lpstr>LE QUARTIER LATIN             Sanja</vt:lpstr>
      <vt:lpstr>LE GAULOIS              Sandi</vt:lpstr>
      <vt:lpstr>L´OREE DES THERMES              Danija in Majda </vt:lpstr>
      <vt:lpstr>Partnerska šola: LYCÉE VALERY LARBAUD  </vt:lpstr>
      <vt:lpstr>SPREJEM NA ŠOLI</vt:lpstr>
      <vt:lpstr>LYCÉE VALERY LARBAUD - francoska kulinarika</vt:lpstr>
      <vt:lpstr>EKSKURZIJA v svet vulkanov, vulkanskih jezer in termalnih izvirov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VICHY</dc:title>
  <dc:creator>Matija</dc:creator>
  <cp:lastModifiedBy>Uporabnik</cp:lastModifiedBy>
  <cp:revision>98</cp:revision>
  <cp:lastPrinted>2016-05-24T10:34:55Z</cp:lastPrinted>
  <dcterms:created xsi:type="dcterms:W3CDTF">2016-05-11T12:56:45Z</dcterms:created>
  <dcterms:modified xsi:type="dcterms:W3CDTF">2021-01-13T10:59:20Z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1905460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